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7" r:id="rId3"/>
    <p:sldId id="260" r:id="rId4"/>
    <p:sldId id="261" r:id="rId5"/>
    <p:sldId id="259" r:id="rId6"/>
    <p:sldId id="262" r:id="rId7"/>
    <p:sldId id="25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53" autoAdjust="0"/>
    <p:restoredTop sz="94660"/>
  </p:normalViewPr>
  <p:slideViewPr>
    <p:cSldViewPr>
      <p:cViewPr varScale="1">
        <p:scale>
          <a:sx n="87" d="100"/>
          <a:sy n="87" d="100"/>
        </p:scale>
        <p:origin x="-5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1766-6465-4DB5-B8C0-38CC85FC0174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FA2BF-48D4-486A-91FF-7D75E240D4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145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1766-6465-4DB5-B8C0-38CC85FC0174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FA2BF-48D4-486A-91FF-7D75E240D4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819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1766-6465-4DB5-B8C0-38CC85FC0174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FA2BF-48D4-486A-91FF-7D75E240D4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289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1766-6465-4DB5-B8C0-38CC85FC0174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FA2BF-48D4-486A-91FF-7D75E240D4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280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1766-6465-4DB5-B8C0-38CC85FC0174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FA2BF-48D4-486A-91FF-7D75E240D4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648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1766-6465-4DB5-B8C0-38CC85FC0174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FA2BF-48D4-486A-91FF-7D75E240D4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364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1766-6465-4DB5-B8C0-38CC85FC0174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FA2BF-48D4-486A-91FF-7D75E240D4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361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1766-6465-4DB5-B8C0-38CC85FC0174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FA2BF-48D4-486A-91FF-7D75E240D4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197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1766-6465-4DB5-B8C0-38CC85FC0174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FA2BF-48D4-486A-91FF-7D75E240D4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788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1766-6465-4DB5-B8C0-38CC85FC0174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FA2BF-48D4-486A-91FF-7D75E240D4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69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1766-6465-4DB5-B8C0-38CC85FC0174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FA2BF-48D4-486A-91FF-7D75E240D4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410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11766-6465-4DB5-B8C0-38CC85FC0174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EFA2BF-48D4-486A-91FF-7D75E240D4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163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napmath.wordpress.com/2012/11/24/solve-this-121418116132-and-more-with-a-piece-of-paper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C:\Users\npowell\AppData\Local\Microsoft\Windows\Temporary Internet Files\Content.IE5\YP9SXXWT\MP90043923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isten ITC" panose="03050502040202030202" pitchFamily="66" charset="0"/>
              </a:rPr>
              <a:t>Tear It Up and Solve the Problem!</a:t>
            </a:r>
            <a:endParaRPr lang="en-US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risten ITC" panose="03050502040202030202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4419600"/>
            <a:ext cx="6781800" cy="17526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latin typeface="Kristen ITC" panose="03050502040202030202" pitchFamily="66" charset="0"/>
              </a:rPr>
              <a:t>nancy</a:t>
            </a:r>
            <a:r>
              <a:rPr lang="en-US" sz="4000" b="1" dirty="0" smtClean="0">
                <a:solidFill>
                  <a:srgbClr val="FF0000"/>
                </a:solidFill>
                <a:latin typeface="Kristen ITC" panose="03050502040202030202" pitchFamily="66" charset="0"/>
              </a:rPr>
              <a:t>n</a:t>
            </a:r>
            <a:r>
              <a:rPr lang="en-US" sz="4000" b="1" dirty="0" smtClean="0">
                <a:solidFill>
                  <a:schemeClr val="tx1"/>
                </a:solidFill>
                <a:latin typeface="Kristen ITC" panose="03050502040202030202" pitchFamily="66" charset="0"/>
              </a:rPr>
              <a:t>powell@gmail.com</a:t>
            </a:r>
            <a:endParaRPr lang="en-US" sz="4000" b="1" dirty="0">
              <a:solidFill>
                <a:schemeClr val="tx1"/>
              </a:solidFill>
              <a:latin typeface="Kristen ITC" panose="03050502040202030202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377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914525"/>
            <a:ext cx="6391275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57199" y="452756"/>
            <a:ext cx="838200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  <a:latin typeface="Kristen ITC" panose="03050502040202030202" pitchFamily="66" charset="0"/>
              </a:rPr>
              <a:t>What's the answer?  </a:t>
            </a:r>
          </a:p>
          <a:p>
            <a:r>
              <a:rPr lang="en-US" sz="3600" b="1" dirty="0">
                <a:latin typeface="Kristen ITC" panose="03050502040202030202" pitchFamily="66" charset="0"/>
              </a:rPr>
              <a:t>Take a minute and think about </a:t>
            </a:r>
          </a:p>
          <a:p>
            <a:r>
              <a:rPr lang="en-US" sz="3600" b="1" dirty="0">
                <a:latin typeface="Kristen ITC" panose="03050502040202030202" pitchFamily="66" charset="0"/>
              </a:rPr>
              <a:t>how you might solve this problem!</a:t>
            </a:r>
          </a:p>
        </p:txBody>
      </p:sp>
      <p:sp>
        <p:nvSpPr>
          <p:cNvPr id="3" name="Rectangle 2"/>
          <p:cNvSpPr/>
          <p:nvPr/>
        </p:nvSpPr>
        <p:spPr>
          <a:xfrm>
            <a:off x="761999" y="4495800"/>
            <a:ext cx="7772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latin typeface="Kristen ITC" panose="03050502040202030202" pitchFamily="66" charset="0"/>
              </a:rPr>
              <a:t>You can find the answer if you </a:t>
            </a:r>
          </a:p>
          <a:p>
            <a:r>
              <a:rPr lang="en-US" sz="3600" b="1" dirty="0">
                <a:latin typeface="Kristen ITC" panose="03050502040202030202" pitchFamily="66" charset="0"/>
              </a:rPr>
              <a:t>have a piece of paper.</a:t>
            </a:r>
          </a:p>
        </p:txBody>
      </p:sp>
    </p:spTree>
    <p:extLst>
      <p:ext uri="{BB962C8B-B14F-4D97-AF65-F5344CB8AC3E}">
        <p14:creationId xmlns:p14="http://schemas.microsoft.com/office/powerpoint/2010/main" val="3741808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057400"/>
            <a:ext cx="6391275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57199" y="452756"/>
            <a:ext cx="838200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Kristen ITC" panose="03050502040202030202" pitchFamily="66" charset="0"/>
              </a:rPr>
              <a:t>Let’s build the problem </a:t>
            </a:r>
            <a:r>
              <a:rPr lang="en-US" sz="3600" b="1" dirty="0" smtClean="0">
                <a:solidFill>
                  <a:srgbClr val="FF0000"/>
                </a:solidFill>
                <a:latin typeface="Kristen ITC" panose="03050502040202030202" pitchFamily="66" charset="0"/>
              </a:rPr>
              <a:t>with one piece of scratch paper and </a:t>
            </a:r>
            <a:r>
              <a:rPr lang="en-US" sz="3600" b="1" dirty="0" smtClean="0">
                <a:solidFill>
                  <a:srgbClr val="FF0000"/>
                </a:solidFill>
                <a:latin typeface="Kristen ITC" panose="03050502040202030202" pitchFamily="66" charset="0"/>
              </a:rPr>
              <a:t>find the answer?  </a:t>
            </a:r>
            <a:endParaRPr lang="en-US" sz="3600" b="1" dirty="0">
              <a:solidFill>
                <a:srgbClr val="FF0000"/>
              </a:solidFill>
              <a:latin typeface="Kristen ITC" panose="03050502040202030202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19800" y="5199574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  <a:latin typeface="Kristen ITC" panose="03050502040202030202" pitchFamily="66" charset="0"/>
              </a:rPr>
              <a:t>Got</a:t>
            </a:r>
            <a:r>
              <a:rPr lang="en-US" sz="3600" b="1" dirty="0">
                <a:solidFill>
                  <a:srgbClr val="FF0000"/>
                </a:solidFill>
                <a:latin typeface="Kristen ITC" panose="03050502040202030202" pitchFamily="66" charset="0"/>
              </a:rPr>
              <a:t> it?</a:t>
            </a:r>
            <a:endParaRPr lang="en-US" sz="3600" b="1" dirty="0">
              <a:solidFill>
                <a:srgbClr val="FF0000"/>
              </a:solidFill>
              <a:latin typeface="Kristen ITC" panose="03050502040202030202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3861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209800"/>
            <a:ext cx="48577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0" y="381000"/>
            <a:ext cx="7239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Kristen ITC" panose="03050502040202030202" pitchFamily="66" charset="0"/>
              </a:rPr>
              <a:t>Try this: shut your eyes and in your mind tear up a paper to model this problem.</a:t>
            </a:r>
            <a:endParaRPr lang="en-US" sz="3600" b="1" dirty="0">
              <a:solidFill>
                <a:srgbClr val="FF0000"/>
              </a:solidFill>
              <a:latin typeface="Kristen ITC" panose="03050502040202030202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66775" y="4913531"/>
            <a:ext cx="7239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  <a:latin typeface="Kristen ITC" panose="03050502040202030202" pitchFamily="66" charset="0"/>
              </a:rPr>
              <a:t>Can you visualize the answer?</a:t>
            </a:r>
          </a:p>
          <a:p>
            <a:pPr algn="ctr"/>
            <a:r>
              <a:rPr lang="en-US" sz="2000" dirty="0" smtClean="0">
                <a:latin typeface="Kristen ITC" panose="03050502040202030202" pitchFamily="66" charset="0"/>
              </a:rPr>
              <a:t>If not, tear up another piece of paper.</a:t>
            </a:r>
            <a:endParaRPr lang="en-US" sz="2000" dirty="0">
              <a:latin typeface="Kristen ITC" panose="03050502040202030202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10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177" y="228600"/>
            <a:ext cx="6867525" cy="638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0520" y="228600"/>
            <a:ext cx="8244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Kristen ITC" panose="03050502040202030202" pitchFamily="66" charset="0"/>
              </a:rPr>
              <a:t>Now can you solve these?  </a:t>
            </a:r>
          </a:p>
          <a:p>
            <a:r>
              <a:rPr lang="en-US" sz="2400" b="1" dirty="0" smtClean="0">
                <a:latin typeface="Kristen ITC" panose="03050502040202030202" pitchFamily="66" charset="0"/>
              </a:rPr>
              <a:t>If you’re not sure, tear up another piece of paper.</a:t>
            </a:r>
            <a:endParaRPr lang="en-US" sz="2400" b="1" dirty="0">
              <a:latin typeface="Kristen ITC" panose="03050502040202030202" pitchFamily="66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5" t="37693" r="5643" b="31153"/>
          <a:stretch/>
        </p:blipFill>
        <p:spPr bwMode="auto">
          <a:xfrm>
            <a:off x="914400" y="5939246"/>
            <a:ext cx="7467600" cy="61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678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npowell\AppData\Local\Microsoft\Windows\Temporary Internet Files\Content.IE5\4WSGVQ4A\MP900448599[1]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81" t="8276" r="15523" b="51179"/>
          <a:stretch/>
        </p:blipFill>
        <p:spPr bwMode="auto">
          <a:xfrm>
            <a:off x="1284515" y="860511"/>
            <a:ext cx="6574970" cy="5986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29205"/>
            <a:ext cx="91440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Kristen ITC" panose="03050502040202030202" pitchFamily="66" charset="0"/>
              </a:rPr>
              <a:t>If this visualization is as powerful for you as it was for me, you’ll remember </a:t>
            </a:r>
          </a:p>
          <a:p>
            <a:pPr algn="ctr"/>
            <a:r>
              <a:rPr lang="en-US" sz="3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Kristen ITC" panose="03050502040202030202" pitchFamily="66" charset="0"/>
              </a:rPr>
              <a:t>it years from now.</a:t>
            </a:r>
          </a:p>
        </p:txBody>
      </p:sp>
      <p:sp>
        <p:nvSpPr>
          <p:cNvPr id="3" name="Rectangle 2"/>
          <p:cNvSpPr/>
          <p:nvPr/>
        </p:nvSpPr>
        <p:spPr>
          <a:xfrm>
            <a:off x="2449285" y="1665514"/>
            <a:ext cx="396239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Kristen ITC" panose="03050502040202030202" pitchFamily="66" charset="0"/>
              </a:rPr>
              <a:t>Try </a:t>
            </a:r>
            <a:r>
              <a:rPr lang="en-US" sz="3200" b="1" dirty="0">
                <a:solidFill>
                  <a:srgbClr val="FF0000"/>
                </a:solidFill>
                <a:latin typeface="Kristen ITC" panose="03050502040202030202" pitchFamily="66" charset="0"/>
              </a:rPr>
              <a:t>it with your students and they will remember it too!</a:t>
            </a:r>
          </a:p>
        </p:txBody>
      </p:sp>
    </p:spTree>
    <p:extLst>
      <p:ext uri="{BB962C8B-B14F-4D97-AF65-F5344CB8AC3E}">
        <p14:creationId xmlns:p14="http://schemas.microsoft.com/office/powerpoint/2010/main" val="2354080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577012"/>
            <a:ext cx="5672137" cy="4030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4800" y="8989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Kristen ITC" panose="03050502040202030202" pitchFamily="66" charset="0"/>
              </a:rPr>
              <a:t>Read more: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0" y="992237"/>
            <a:ext cx="64311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Kristen ITC" panose="03050502040202030202" pitchFamily="66" charset="0"/>
              </a:rPr>
              <a:t>	and search for </a:t>
            </a:r>
            <a:r>
              <a:rPr lang="en-US" sz="3200" b="1" dirty="0" smtClean="0">
                <a:solidFill>
                  <a:srgbClr val="FF0000"/>
                </a:solidFill>
                <a:latin typeface="Kristen ITC" panose="03050502040202030202" pitchFamily="66" charset="0"/>
              </a:rPr>
              <a:t>Tear it up</a:t>
            </a:r>
            <a:endParaRPr lang="en-US" sz="3200" b="1" dirty="0">
              <a:solidFill>
                <a:srgbClr val="FF0000"/>
              </a:solidFill>
              <a:latin typeface="Kristen ITC" panose="03050502040202030202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6638" y="5855880"/>
            <a:ext cx="7315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Kristen ITC" panose="03050502040202030202" pitchFamily="66" charset="0"/>
              </a:rPr>
              <a:t>nancy</a:t>
            </a:r>
            <a:r>
              <a:rPr lang="en-US" sz="3200" dirty="0" smtClean="0">
                <a:solidFill>
                  <a:srgbClr val="FF0000"/>
                </a:solidFill>
                <a:latin typeface="Kristen ITC" panose="03050502040202030202" pitchFamily="66" charset="0"/>
              </a:rPr>
              <a:t>n</a:t>
            </a:r>
            <a:r>
              <a:rPr lang="en-US" sz="3200" dirty="0" smtClean="0">
                <a:latin typeface="Kristen ITC" panose="03050502040202030202" pitchFamily="66" charset="0"/>
              </a:rPr>
              <a:t>powell</a:t>
            </a:r>
            <a:r>
              <a:rPr lang="en-US" sz="3200" dirty="0" smtClean="0">
                <a:solidFill>
                  <a:srgbClr val="FF0000"/>
                </a:solidFill>
                <a:latin typeface="Kristen ITC" panose="03050502040202030202" pitchFamily="66" charset="0"/>
              </a:rPr>
              <a:t>@</a:t>
            </a:r>
            <a:r>
              <a:rPr lang="en-US" sz="3200" dirty="0" smtClean="0">
                <a:latin typeface="Kristen ITC" panose="03050502040202030202" pitchFamily="66" charset="0"/>
              </a:rPr>
              <a:t>gmail.com </a:t>
            </a:r>
            <a:endParaRPr lang="en-US" sz="3200" dirty="0">
              <a:latin typeface="Kristen ITC" panose="03050502040202030202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48400" y="5855880"/>
            <a:ext cx="2667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Kristen ITC" panose="03050502040202030202" pitchFamily="66" charset="0"/>
              </a:rPr>
              <a:t>Twitter: </a:t>
            </a:r>
            <a:r>
              <a:rPr lang="en-US" sz="2800" dirty="0" smtClean="0">
                <a:latin typeface="Kristen ITC" panose="03050502040202030202" pitchFamily="66" charset="0"/>
              </a:rPr>
              <a:t>@</a:t>
            </a:r>
            <a:r>
              <a:rPr lang="en-US" sz="2800" dirty="0" err="1" smtClean="0">
                <a:latin typeface="Kristen ITC" panose="03050502040202030202" pitchFamily="66" charset="0"/>
              </a:rPr>
              <a:t>NAPmath</a:t>
            </a:r>
            <a:endParaRPr lang="en-US" sz="2800" dirty="0">
              <a:latin typeface="Kristen ITC" panose="03050502040202030202" pitchFamily="66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16638" y="520990"/>
            <a:ext cx="6477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 smtClean="0">
                <a:solidFill>
                  <a:prstClr val="black"/>
                </a:solidFill>
                <a:latin typeface="Kristen ITC" panose="03050502040202030202" pitchFamily="66" charset="0"/>
                <a:hlinkClick r:id="rId2"/>
              </a:rPr>
              <a:t>http://napmath.wordpress.com/</a:t>
            </a:r>
            <a:endParaRPr lang="en-US" sz="3200" dirty="0">
              <a:solidFill>
                <a:prstClr val="black"/>
              </a:solidFill>
              <a:latin typeface="Kristen ITC" panose="03050502040202030202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63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155</Words>
  <Application>Microsoft Office PowerPoint</Application>
  <PresentationFormat>On-screen Show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Tear It Up and Solve the Problem!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npowell</dc:creator>
  <cp:lastModifiedBy>npowell</cp:lastModifiedBy>
  <cp:revision>11</cp:revision>
  <dcterms:created xsi:type="dcterms:W3CDTF">2014-01-31T05:57:06Z</dcterms:created>
  <dcterms:modified xsi:type="dcterms:W3CDTF">2014-02-03T18:44:43Z</dcterms:modified>
</cp:coreProperties>
</file>